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9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1306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966DC4-0E3A-4853-8FAA-7E8702C4A80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B482F6-6B84-4971-87D8-0591556C9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6970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706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Graph</a:t>
            </a:r>
            <a:r>
              <a:rPr lang="en-US" i="1" baseline="0" dirty="0" smtClean="0"/>
              <a:t> generated in </a:t>
            </a:r>
            <a:r>
              <a:rPr lang="en-US" i="1" baseline="0" dirty="0" err="1" smtClean="0"/>
              <a:t>Rstudio</a:t>
            </a:r>
            <a:r>
              <a:rPr lang="en-US" i="1" baseline="0" dirty="0" smtClean="0"/>
              <a:t>. nn.model_2011_03_31</a:t>
            </a:r>
            <a:endParaRPr lang="en-US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12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Graph</a:t>
            </a:r>
            <a:r>
              <a:rPr lang="en-US" i="1" baseline="0" dirty="0" smtClean="0"/>
              <a:t> generated in </a:t>
            </a:r>
            <a:r>
              <a:rPr lang="en-US" i="1" baseline="0" dirty="0" err="1" smtClean="0"/>
              <a:t>Rstudio</a:t>
            </a:r>
            <a:r>
              <a:rPr lang="en-US" i="1" baseline="0" dirty="0" smtClean="0"/>
              <a:t>. nn.model_2011_06_30</a:t>
            </a:r>
            <a:endParaRPr lang="en-US" i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846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Graph</a:t>
            </a:r>
            <a:r>
              <a:rPr lang="en-US" i="1" baseline="0" dirty="0" smtClean="0"/>
              <a:t> generated in </a:t>
            </a:r>
            <a:r>
              <a:rPr lang="en-US" i="1" baseline="0" dirty="0" err="1" smtClean="0"/>
              <a:t>Rstudio</a:t>
            </a:r>
            <a:r>
              <a:rPr lang="en-US" i="1" baseline="0" dirty="0" smtClean="0"/>
              <a:t>. nn.model_2011_09_30</a:t>
            </a:r>
            <a:endParaRPr lang="en-US" i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1958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Graph</a:t>
            </a:r>
            <a:r>
              <a:rPr lang="en-US" i="1" baseline="0" dirty="0" smtClean="0"/>
              <a:t> generated in </a:t>
            </a:r>
            <a:r>
              <a:rPr lang="en-US" i="1" baseline="0" dirty="0" err="1" smtClean="0"/>
              <a:t>Rstudio</a:t>
            </a:r>
            <a:r>
              <a:rPr lang="en-US" i="1" baseline="0" dirty="0" smtClean="0"/>
              <a:t>. nn.model_2012_03_31</a:t>
            </a:r>
            <a:endParaRPr lang="en-US" i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854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Graph</a:t>
            </a:r>
            <a:r>
              <a:rPr lang="en-US" i="1" baseline="0" dirty="0" smtClean="0"/>
              <a:t> generated in </a:t>
            </a:r>
            <a:r>
              <a:rPr lang="en-US" i="1" baseline="0" dirty="0" err="1" smtClean="0"/>
              <a:t>Rstudio</a:t>
            </a:r>
            <a:r>
              <a:rPr lang="en-US" i="1" baseline="0" dirty="0" smtClean="0"/>
              <a:t>. </a:t>
            </a:r>
            <a:r>
              <a:rPr lang="en-US" i="1" baseline="0" smtClean="0"/>
              <a:t>nn.model_2014_06_30nn.model_2014_06_30</a:t>
            </a:r>
            <a:endParaRPr lang="en-US" i="1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B482F6-6B84-4971-87D8-0591556C915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084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55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079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026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742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732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910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17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14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152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808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332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7592C-ED29-46F4-ACE1-B510FBF3627F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73566E-F05A-426E-AE17-7BECED40F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92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DS-670 Assignment 4: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Competitor Article Presentation</a:t>
            </a:r>
          </a:p>
          <a:p>
            <a:endParaRPr lang="en-US" dirty="0"/>
          </a:p>
          <a:p>
            <a:r>
              <a:rPr lang="en-US" i="1" dirty="0" smtClean="0"/>
              <a:t>By Mohamed Mohamar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574346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0000" lnSpcReduction="20000"/>
              </a:bodyPr>
              <a:lstStyle/>
              <a:p>
                <a:r>
                  <a:rPr lang="en-US" dirty="0" smtClean="0"/>
                  <a:t>These quantities correspond to the outputs of the basis functions and in the context of neural networks are called </a:t>
                </a:r>
                <a:r>
                  <a:rPr lang="en-US" i="1" dirty="0" smtClean="0"/>
                  <a:t>hidden </a:t>
                </a:r>
                <a:r>
                  <a:rPr lang="en-US" dirty="0" smtClean="0"/>
                  <a:t>units.</a:t>
                </a:r>
              </a:p>
              <a:p>
                <a:r>
                  <a:rPr lang="en-US" dirty="0" smtClean="0"/>
                  <a:t>The nonlinear functions </a:t>
                </a:r>
                <a:r>
                  <a:rPr lang="en-US" i="1" dirty="0" smtClean="0"/>
                  <a:t>h</a:t>
                </a:r>
                <a:r>
                  <a:rPr lang="en-US" dirty="0" smtClean="0"/>
                  <a:t> are generally chosen to be sigmoidal functions such as the logistic sigmoid or the arc tan function. </a:t>
                </a:r>
                <a:endParaRPr lang="en-US" dirty="0"/>
              </a:p>
              <a:p>
                <a:r>
                  <a:rPr lang="en-US" dirty="0" smtClean="0"/>
                  <a:t>These values are again linearly combined to give output </a:t>
                </a:r>
                <a:r>
                  <a:rPr lang="en-US" i="1" dirty="0" smtClean="0"/>
                  <a:t>unit activations </a:t>
                </a:r>
              </a:p>
              <a:p>
                <a:pPr marL="0" indent="0">
                  <a:buNone/>
                </a:pPr>
                <a:r>
                  <a:rPr lang="en-US" i="1" dirty="0" smtClean="0"/>
                  <a:t>                             </a:t>
                </a:r>
                <a:r>
                  <a:rPr 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𝑀</m:t>
                        </m:r>
                      </m:sup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𝑊𝑘𝑗</m:t>
                            </m:r>
                          </m:e>
                          <m:sub/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(2)</m:t>
                            </m:r>
                          </m:sup>
                        </m:sSubSup>
                      </m:e>
                    </m:nary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𝑗</m:t>
                        </m:r>
                        <m:r>
                          <a:rPr lang="en-US" b="0" i="1" dirty="0" smtClean="0">
                            <a:latin typeface="Cambria Math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 smtClean="0"/>
                  <a:t>+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/>
                          </a:rPr>
                          <m:t>𝑊𝑘</m:t>
                        </m:r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e>
                      <m:sub/>
                      <m:sup>
                        <m:r>
                          <a:rPr lang="en-US" b="0" i="1" smtClean="0">
                            <a:latin typeface="Cambria Math"/>
                          </a:rPr>
                          <m:t>(2)</m:t>
                        </m:r>
                      </m:sup>
                    </m:sSubSup>
                  </m:oMath>
                </a14:m>
                <a:endParaRPr lang="en-US" i="1" dirty="0"/>
              </a:p>
              <a:p>
                <a:pPr marL="0" indent="0">
                  <a:buNone/>
                </a:pPr>
                <a:endParaRPr lang="en-US" i="1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where </a:t>
                </a:r>
                <a:r>
                  <a:rPr lang="en-US" i="1" dirty="0" smtClean="0"/>
                  <a:t>k = 1, . . . , K </a:t>
                </a:r>
                <a:r>
                  <a:rPr lang="en-US" dirty="0" smtClean="0"/>
                  <a:t>and </a:t>
                </a:r>
                <a:r>
                  <a:rPr lang="en-US" i="1" dirty="0" smtClean="0"/>
                  <a:t>K</a:t>
                </a:r>
                <a:r>
                  <a:rPr lang="en-US" dirty="0" smtClean="0"/>
                  <a:t> is the total number of outputs</a:t>
                </a:r>
              </a:p>
              <a:p>
                <a:r>
                  <a:rPr lang="en-US" dirty="0" smtClean="0"/>
                  <a:t>This transformation corresponds to the second (2) layer of the network, and again the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/>
                          </a:rPr>
                          <m:t>𝑊𝑘</m:t>
                        </m:r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e>
                      <m:sub/>
                      <m:sup>
                        <m:r>
                          <a:rPr lang="en-US" b="0" i="1" smtClean="0">
                            <a:latin typeface="Cambria Math"/>
                          </a:rPr>
                          <m:t>(2)</m:t>
                        </m:r>
                      </m:sup>
                    </m:sSubSup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are bias parameters.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en-US" sz="2000" i="1" dirty="0" smtClean="0"/>
                  <a:t>Source: DS-640: Neural Networks and Support Vector Machines - Robert Finn – Dec. 1, 2016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815" t="-215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459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 smtClean="0"/>
                  <a:t>A common choice for an activation function is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 smtClean="0"/>
                  <a:t> = </a:t>
                </a:r>
                <a:r>
                  <a:rPr lang="el-GR" dirty="0" smtClean="0"/>
                  <a:t>σ(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dirty="0" smtClean="0"/>
                  <a:t> )    where </a:t>
                </a:r>
                <a:r>
                  <a:rPr lang="el-GR" dirty="0" smtClean="0"/>
                  <a:t>σ(</a:t>
                </a:r>
                <a:r>
                  <a:rPr lang="en-US" i="1" dirty="0" smtClean="0"/>
                  <a:t>a</a:t>
                </a:r>
                <a:r>
                  <a:rPr lang="en-US" dirty="0" smtClean="0"/>
                  <a:t>)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/>
                          </a:rPr>
                          <m:t>1+ </m:t>
                        </m:r>
                        <m:sSup>
                          <m:s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𝑒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−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𝑎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 smtClean="0"/>
                  <a:t> 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r>
                  <a:rPr lang="en-US" dirty="0" smtClean="0"/>
                  <a:t> Finally, we can combine these various stages to give the overall network functions that, for sigmoidal output unit activation functions, takes the form of: </a:t>
                </a:r>
              </a:p>
              <a:p>
                <a:pPr marL="0" indent="0">
                  <a:buNone/>
                </a:pPr>
                <a:r>
                  <a:rPr lang="en-US" dirty="0" smtClean="0"/>
                  <a:t>     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𝑘</m:t>
                        </m:r>
                      </m:sub>
                    </m:sSub>
                    <m:r>
                      <a:rPr lang="en-US" sz="2400" b="0" i="0" smtClean="0">
                        <a:latin typeface="Cambria Math"/>
                      </a:rPr>
                      <m:t>(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/>
                      </a:rPr>
                      <m:t>X</m:t>
                    </m:r>
                    <m:r>
                      <a:rPr lang="en-US" sz="2400" b="0" i="0" smtClean="0">
                        <a:latin typeface="Cambria Math"/>
                      </a:rPr>
                      <m:t>,</m:t>
                    </m:r>
                    <m:r>
                      <m:rPr>
                        <m:sty m:val="p"/>
                      </m:rPr>
                      <a:rPr lang="en-US" sz="2400" b="0" i="0" smtClean="0">
                        <a:latin typeface="Cambria Math"/>
                      </a:rPr>
                      <m:t>W</m:t>
                    </m:r>
                  </m:oMath>
                </a14:m>
                <a:r>
                  <a:rPr lang="en-US" sz="2400" dirty="0" smtClean="0"/>
                  <a:t>) = </a:t>
                </a:r>
                <a:r>
                  <a:rPr lang="el-GR" sz="2400" dirty="0" smtClean="0"/>
                  <a:t>σ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a:rPr lang="en-US" sz="2400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sz="2400" b="0" i="1" smtClean="0">
                                <a:latin typeface="Cambria Math"/>
                              </a:rPr>
                              <m:t>𝑀</m:t>
                            </m:r>
                          </m:sup>
                          <m:e>
                            <m:sSubSup>
                              <m:sSubSup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𝑊𝑘𝑗</m:t>
                                </m:r>
                              </m:e>
                              <m:sub/>
                              <m:sup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(2)</m:t>
                                </m:r>
                              </m:sup>
                            </m:sSubSup>
                          </m:e>
                        </m:nary>
                        <m:r>
                          <a:rPr lang="en-US" sz="2400" b="0" i="1" smtClean="0">
                            <a:latin typeface="Cambria Math"/>
                          </a:rPr>
                          <m:t>h</m:t>
                        </m:r>
                        <m:d>
                          <m:d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nary>
                              <m:naryPr>
                                <m:chr m:val="∑"/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naryPr>
                              <m:sub>
                                <m:r>
                                  <m:rPr>
                                    <m:brk m:alnAt="23"/>
                                  </m:rPr>
                                  <a:rPr lang="en-US" sz="2400" b="0" i="1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=1</m:t>
                                </m:r>
                              </m:sub>
                              <m:sup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𝐷</m:t>
                                </m:r>
                              </m:sup>
                              <m:e>
                                <m:sSubSup>
                                  <m:sSubSupPr>
                                    <m:ctrlPr>
                                      <a:rPr lang="en-US" sz="240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2400" b="0" i="1" smtClean="0">
                                        <a:latin typeface="Cambria Math"/>
                                      </a:rPr>
                                      <m:t>𝑊𝑗𝑖</m:t>
                                    </m:r>
                                  </m:e>
                                  <m:sub/>
                                  <m:sup>
                                    <m:r>
                                      <a:rPr lang="en-US" sz="2400" b="0" i="1" smtClean="0">
                                        <a:latin typeface="Cambria Math"/>
                                      </a:rPr>
                                      <m:t>(1)</m:t>
                                    </m:r>
                                  </m:sup>
                                </m:sSubSup>
                              </m:e>
                            </m:nary>
                            <m:sSub>
                              <m:sSubPr>
                                <m:ctrlPr>
                                  <a:rPr lang="en-US" sz="240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2400" b="0" i="1" dirty="0" smtClean="0">
                                    <a:latin typeface="Cambria Math"/>
                                  </a:rPr>
                                  <m:t>𝑥</m:t>
                                </m:r>
                              </m:e>
                              <m:sub>
                                <m:r>
                                  <a:rPr lang="en-US" sz="2400" b="0" i="1" dirty="0" smtClean="0">
                                    <a:latin typeface="Cambria Math"/>
                                  </a:rPr>
                                  <m:t>𝑖</m:t>
                                </m:r>
                                <m:r>
                                  <a:rPr lang="en-US" sz="2400" b="0" i="1" dirty="0" smtClean="0">
                                    <a:latin typeface="Cambria Math"/>
                                  </a:rPr>
                                  <m:t> </m:t>
                                </m:r>
                              </m:sub>
                            </m:sSub>
                            <m:r>
                              <m:rPr>
                                <m:nor/>
                              </m:rPr>
                              <a:rPr lang="en-US" sz="2400" dirty="0" smtClean="0"/>
                              <m:t>+ </m:t>
                            </m:r>
                            <m:sSubSup>
                              <m:sSubSupPr>
                                <m:ctrlPr>
                                  <a:rPr lang="en-US" sz="2400" i="1" smtClean="0">
                                    <a:latin typeface="Cambria Math" panose="02040503050406030204" pitchFamily="18" charset="0"/>
                                  </a:rPr>
                                </m:ctrlPr>
                              </m:sSubSupPr>
                              <m:e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𝑊𝑗</m:t>
                                </m:r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0</m:t>
                                </m:r>
                              </m:e>
                              <m:sub/>
                              <m:sup>
                                <m:r>
                                  <a:rPr lang="en-US" sz="2400" b="0" i="1" smtClean="0">
                                    <a:latin typeface="Cambria Math"/>
                                  </a:rPr>
                                  <m:t>(1)</m:t>
                                </m:r>
                              </m:sup>
                            </m:sSubSup>
                          </m:e>
                        </m:d>
                        <m:r>
                          <a:rPr lang="en-US" sz="2400" b="0" i="1" smtClean="0">
                            <a:latin typeface="Cambria Math"/>
                          </a:rPr>
                          <m:t>+</m:t>
                        </m:r>
                        <m:sSubSup>
                          <m:sSubSupPr>
                            <m:ctrlPr>
                              <a:rPr lang="en-US" sz="2400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sz="2400" b="0" i="1" smtClean="0">
                                <a:latin typeface="Cambria Math"/>
                              </a:rPr>
                              <m:t>𝑊𝑘</m:t>
                            </m:r>
                            <m:r>
                              <a:rPr lang="en-US" sz="2400" b="0" i="1" smtClean="0">
                                <a:latin typeface="Cambria Math"/>
                              </a:rPr>
                              <m:t>0</m:t>
                            </m:r>
                          </m:e>
                          <m:sub/>
                          <m:sup>
                            <m:r>
                              <a:rPr lang="en-US" sz="2400" b="0" i="1" smtClean="0">
                                <a:latin typeface="Cambria Math"/>
                              </a:rPr>
                              <m:t>(2)</m:t>
                            </m:r>
                          </m:sup>
                        </m:sSubSup>
                      </m:e>
                    </m:d>
                  </m:oMath>
                </a14:m>
                <a:endParaRPr lang="en-US" sz="2400" dirty="0" smtClean="0"/>
              </a:p>
              <a:p>
                <a:pPr marL="0" indent="0">
                  <a:buNone/>
                </a:pPr>
                <a:endParaRPr lang="en-US" sz="2400" dirty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pPr marL="0" indent="0">
                  <a:buNone/>
                </a:pPr>
                <a:endParaRPr lang="en-US" sz="1600" i="1" dirty="0" smtClean="0"/>
              </a:p>
              <a:p>
                <a:pPr marL="0" indent="0">
                  <a:buNone/>
                </a:pPr>
                <a:endParaRPr lang="en-US" sz="1600" i="1" dirty="0"/>
              </a:p>
              <a:p>
                <a:pPr marL="0" indent="0">
                  <a:buNone/>
                </a:pPr>
                <a:endParaRPr lang="en-US" sz="1600" i="1" dirty="0" smtClean="0"/>
              </a:p>
              <a:p>
                <a:pPr marL="0" indent="0">
                  <a:buNone/>
                </a:pPr>
                <a:r>
                  <a:rPr lang="en-US" sz="1800" i="1" dirty="0" smtClean="0"/>
                  <a:t>Source: DS-640: Neural Networks and Support Vector Machines - Robert Finn – Dec. 1, 2016</a:t>
                </a:r>
                <a:endParaRPr lang="en-US" sz="1800" i="1" dirty="0"/>
              </a:p>
              <a:p>
                <a:pPr marL="0" indent="0">
                  <a:buNone/>
                </a:pPr>
                <a:endParaRPr lang="en-US" sz="2400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037" t="-24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5174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Single-hidden layer neural networks for forecasting intermittent demand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dirty="0" smtClean="0"/>
              <a:t>In this article, the authors are proposing a method that uses a single-hidden layer feedforward neural network for forecasting intermittent demand.</a:t>
            </a:r>
          </a:p>
          <a:p>
            <a:endParaRPr lang="en-US" sz="2800" dirty="0" smtClean="0"/>
          </a:p>
          <a:p>
            <a:r>
              <a:rPr lang="en-US" sz="2800" dirty="0" smtClean="0"/>
              <a:t>Which is based on the back-propagation gradient-descent, perceptron algorithm described earlier in the introduction to Neural Networks.</a:t>
            </a:r>
          </a:p>
        </p:txBody>
      </p:sp>
    </p:spTree>
    <p:extLst>
      <p:ext uri="{BB962C8B-B14F-4D97-AF65-F5344CB8AC3E}">
        <p14:creationId xmlns:p14="http://schemas.microsoft.com/office/powerpoint/2010/main" val="1363407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Single-hidden layer neural networks for forecasting intermittent demand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800" dirty="0" smtClean="0"/>
          </a:p>
          <a:p>
            <a:r>
              <a:rPr lang="en-US" sz="2800" dirty="0" smtClean="0"/>
              <a:t>However, due to some of the drawbacks of back-propagation gradient descent algorithms including, slow convergence, setting learning parameters, etc.</a:t>
            </a:r>
          </a:p>
          <a:p>
            <a:endParaRPr lang="en-US" sz="2800" dirty="0" smtClean="0"/>
          </a:p>
          <a:p>
            <a:r>
              <a:rPr lang="en-US" sz="2800" dirty="0"/>
              <a:t>T</a:t>
            </a:r>
            <a:r>
              <a:rPr lang="en-US" sz="2800" dirty="0" smtClean="0"/>
              <a:t>hey are relying on a “faster learning algorithm”, first introduced by </a:t>
            </a:r>
            <a:r>
              <a:rPr lang="en-US" sz="2800" i="1" dirty="0" smtClean="0"/>
              <a:t>Huang et al. (2006), </a:t>
            </a:r>
            <a:r>
              <a:rPr lang="en-US" sz="2800" dirty="0" smtClean="0"/>
              <a:t>later reviewed by the same authors </a:t>
            </a:r>
            <a:r>
              <a:rPr lang="en-US" sz="2800" i="1" dirty="0" smtClean="0"/>
              <a:t>Huang et al. (2015)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267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Single-hidden layer neural networks for forecasting intermittent demand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lang="en-US" sz="2800" dirty="0" smtClean="0"/>
          </a:p>
          <a:p>
            <a:r>
              <a:rPr lang="en-US" sz="2800" dirty="0" smtClean="0"/>
              <a:t>Their proposal  aims to “ helping the network to learn the temporal behavior of the time series in terms of zero/non-</a:t>
            </a:r>
            <a:r>
              <a:rPr lang="en-US" sz="2800" dirty="0"/>
              <a:t>z</a:t>
            </a:r>
            <a:r>
              <a:rPr lang="en-US" sz="2800" dirty="0" smtClean="0"/>
              <a:t>ero demand” </a:t>
            </a:r>
            <a:r>
              <a:rPr lang="en-US" sz="2800" i="1" dirty="0" smtClean="0"/>
              <a:t>(</a:t>
            </a:r>
            <a:r>
              <a:rPr lang="en-US" sz="2800" i="1" dirty="0" err="1" smtClean="0"/>
              <a:t>Lollia</a:t>
            </a:r>
            <a:r>
              <a:rPr lang="en-US" sz="2800" i="1" dirty="0" smtClean="0"/>
              <a:t> et al. 2017)</a:t>
            </a:r>
          </a:p>
          <a:p>
            <a:endParaRPr lang="en-US" sz="2800" dirty="0" smtClean="0"/>
          </a:p>
          <a:p>
            <a:r>
              <a:rPr lang="en-US" sz="2800" dirty="0" smtClean="0"/>
              <a:t>They compared the accuracy of their forecasting model with other Neural Networks that dealt with intermittent demands </a:t>
            </a:r>
            <a:r>
              <a:rPr lang="en-US" sz="2800" i="1" dirty="0" smtClean="0"/>
              <a:t>(</a:t>
            </a:r>
            <a:r>
              <a:rPr lang="en-US" sz="2800" i="1" dirty="0" err="1" smtClean="0"/>
              <a:t>Guttierez</a:t>
            </a:r>
            <a:r>
              <a:rPr lang="en-US" sz="2800" i="1" dirty="0" smtClean="0"/>
              <a:t> et al., 2008; </a:t>
            </a:r>
            <a:r>
              <a:rPr lang="en-US" sz="2800" i="1" dirty="0" err="1" smtClean="0"/>
              <a:t>Mukhopadhyay</a:t>
            </a:r>
            <a:r>
              <a:rPr lang="en-US" sz="2800" i="1" dirty="0" smtClean="0"/>
              <a:t> et al. 2012; </a:t>
            </a:r>
            <a:r>
              <a:rPr lang="en-US" sz="2800" i="1" dirty="0" err="1" smtClean="0"/>
              <a:t>Croston</a:t>
            </a:r>
            <a:r>
              <a:rPr lang="en-US" sz="2800" i="1" dirty="0" smtClean="0"/>
              <a:t>, 1972; </a:t>
            </a:r>
            <a:r>
              <a:rPr lang="en-US" sz="2800" i="1" dirty="0" err="1" smtClean="0"/>
              <a:t>Syntetos</a:t>
            </a:r>
            <a:r>
              <a:rPr lang="en-US" sz="2800" i="1" dirty="0" smtClean="0"/>
              <a:t> and Boylan, 2005)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933937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Single-hidden layer neural networks for forecasting intermittent demand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As conclusion, the authors argue that “this </a:t>
            </a:r>
            <a:r>
              <a:rPr lang="en-US" sz="2400" dirty="0"/>
              <a:t>comparison was then enriched by adopting two different accuracy metrics on different time horizons. Such a detailed comparison aims at bridging the gap between theory and practice of ANNs in the field of intermittent </a:t>
            </a:r>
            <a:r>
              <a:rPr lang="en-US" sz="2400" dirty="0" smtClean="0"/>
              <a:t>demand.” 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Lollia</a:t>
            </a:r>
            <a:r>
              <a:rPr lang="en-US" sz="2400" i="1" dirty="0" smtClean="0"/>
              <a:t> et al. 2017)</a:t>
            </a:r>
          </a:p>
          <a:p>
            <a:endParaRPr lang="en-US" sz="2400" dirty="0" smtClean="0"/>
          </a:p>
          <a:p>
            <a:r>
              <a:rPr lang="en-US" sz="2400" dirty="0" smtClean="0"/>
              <a:t>“In </a:t>
            </a:r>
            <a:r>
              <a:rPr lang="en-US" sz="2400" dirty="0"/>
              <a:t>fact, the potential for implementation of </a:t>
            </a:r>
            <a:r>
              <a:rPr lang="en-US" sz="2400" dirty="0" smtClean="0"/>
              <a:t>ANNs </a:t>
            </a:r>
            <a:r>
              <a:rPr lang="en-US" sz="2400" dirty="0"/>
              <a:t>in real environments can only increase by providing useful guidelines about their design and training for practitioners. Finally, a statistical analysis of the networks’ performance was conducted, for robust validation of the results</a:t>
            </a:r>
            <a:r>
              <a:rPr lang="en-US" sz="2400" dirty="0" smtClean="0"/>
              <a:t>.” 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Lollia</a:t>
            </a:r>
            <a:r>
              <a:rPr lang="en-US" sz="2400" i="1" dirty="0" smtClean="0"/>
              <a:t> et al. 2017)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4242620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R </a:t>
            </a:r>
            <a:r>
              <a:rPr lang="en-US" dirty="0" err="1" smtClean="0"/>
              <a:t>neuralnet</a:t>
            </a:r>
            <a:r>
              <a:rPr lang="en-US" dirty="0" smtClean="0"/>
              <a:t> package that I am using is based on the same back-propagation gradient descent algorithm. </a:t>
            </a:r>
          </a:p>
          <a:p>
            <a:r>
              <a:rPr lang="en-US" dirty="0" smtClean="0"/>
              <a:t>However, I am utilizing a double-hidden layer neural network for training instead of a single-hidden layer used by the authors of the article discussed above.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281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/>
              <a:t>My idea is to use linear regression and neural network time series analysis to build a model to predict and forecast stock market </a:t>
            </a:r>
            <a:r>
              <a:rPr lang="en-US" sz="2800" dirty="0" smtClean="0"/>
              <a:t>volatility</a:t>
            </a:r>
            <a:endParaRPr lang="en-US" sz="2800" dirty="0"/>
          </a:p>
          <a:p>
            <a:r>
              <a:rPr lang="en-US" sz="2800" dirty="0"/>
              <a:t>My goal is ultimately to build a high performant stock market analysis compact model that can be used as an investment tool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Although their single-hidden layer NN model might converge faster, I believe my model  will outperform theirs because I and using a double-hidden layer Neural Network.</a:t>
            </a:r>
            <a:endParaRPr lang="en-US" sz="2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9782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Double-hidden layer NN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1600200"/>
            <a:ext cx="6324600" cy="4525963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457200" y="3048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Double-hidden layer NN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4481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Double-hidden layer NN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79" y="1600200"/>
            <a:ext cx="7196042" cy="4525963"/>
          </a:xfrm>
        </p:spPr>
      </p:pic>
    </p:spTree>
    <p:extLst>
      <p:ext uri="{BB962C8B-B14F-4D97-AF65-F5344CB8AC3E}">
        <p14:creationId xmlns:p14="http://schemas.microsoft.com/office/powerpoint/2010/main" val="2173027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Article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I selected the 8</a:t>
            </a:r>
            <a:r>
              <a:rPr lang="en-US" baseline="30000" dirty="0" smtClean="0"/>
              <a:t>th</a:t>
            </a:r>
            <a:r>
              <a:rPr lang="en-US" dirty="0" smtClean="0"/>
              <a:t> article from my State of the Art assignment.</a:t>
            </a:r>
          </a:p>
          <a:p>
            <a:endParaRPr lang="en-US" dirty="0" smtClean="0"/>
          </a:p>
          <a:p>
            <a:pPr lvl="0"/>
            <a:r>
              <a:rPr lang="en-US" dirty="0" smtClean="0"/>
              <a:t>Title: </a:t>
            </a:r>
            <a:r>
              <a:rPr lang="en-US" b="1" dirty="0"/>
              <a:t>Single-hidden layer neural networks for forecasting intermittent </a:t>
            </a:r>
            <a:r>
              <a:rPr lang="en-US" b="1" dirty="0" smtClean="0"/>
              <a:t>demand.</a:t>
            </a:r>
          </a:p>
          <a:p>
            <a:pPr lvl="0"/>
            <a:endParaRPr lang="en-US" b="1" dirty="0" smtClean="0"/>
          </a:p>
          <a:p>
            <a:pPr lvl="0"/>
            <a:r>
              <a:rPr lang="en-US" dirty="0" smtClean="0"/>
              <a:t>By: </a:t>
            </a:r>
            <a:r>
              <a:rPr lang="en-US" i="1" dirty="0"/>
              <a:t>F. </a:t>
            </a:r>
            <a:r>
              <a:rPr lang="en-US" i="1" dirty="0" err="1"/>
              <a:t>Lollia</a:t>
            </a:r>
            <a:r>
              <a:rPr lang="en-US" i="1" dirty="0"/>
              <a:t>, R. </a:t>
            </a:r>
            <a:r>
              <a:rPr lang="en-US" i="1" dirty="0" err="1"/>
              <a:t>Gamberinia</a:t>
            </a:r>
            <a:r>
              <a:rPr lang="en-US" i="1" dirty="0"/>
              <a:t>, A. </a:t>
            </a:r>
            <a:r>
              <a:rPr lang="en-US" i="1" dirty="0" err="1"/>
              <a:t>Regattierib</a:t>
            </a:r>
            <a:r>
              <a:rPr lang="en-US" i="1" dirty="0"/>
              <a:t>, E. </a:t>
            </a:r>
            <a:r>
              <a:rPr lang="en-US" i="1" dirty="0" err="1"/>
              <a:t>Balugania</a:t>
            </a:r>
            <a:r>
              <a:rPr lang="en-US" i="1" dirty="0"/>
              <a:t>, T. </a:t>
            </a:r>
            <a:r>
              <a:rPr lang="en-US" i="1" dirty="0" err="1"/>
              <a:t>Gatosb</a:t>
            </a:r>
            <a:r>
              <a:rPr lang="en-US" i="1" dirty="0"/>
              <a:t>, S. </a:t>
            </a:r>
            <a:r>
              <a:rPr lang="en-US" i="1" dirty="0" err="1"/>
              <a:t>Guccib</a:t>
            </a:r>
            <a:r>
              <a:rPr lang="en-US" i="1" dirty="0"/>
              <a:t>. International Journal of Production Economics. Volume 183, Part A, January 2017, Pages </a:t>
            </a:r>
            <a:r>
              <a:rPr lang="en-US" i="1" dirty="0" smtClean="0"/>
              <a:t>116–128.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4175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Double-hidden layer NN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35" y="1600200"/>
            <a:ext cx="7215129" cy="4525963"/>
          </a:xfrm>
        </p:spPr>
      </p:pic>
    </p:spTree>
    <p:extLst>
      <p:ext uri="{BB962C8B-B14F-4D97-AF65-F5344CB8AC3E}">
        <p14:creationId xmlns:p14="http://schemas.microsoft.com/office/powerpoint/2010/main" val="1526245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Double-hidden layer NN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14" y="1600200"/>
            <a:ext cx="7205572" cy="4525963"/>
          </a:xfrm>
        </p:spPr>
      </p:pic>
    </p:spTree>
    <p:extLst>
      <p:ext uri="{BB962C8B-B14F-4D97-AF65-F5344CB8AC3E}">
        <p14:creationId xmlns:p14="http://schemas.microsoft.com/office/powerpoint/2010/main" val="25973134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Double-hidden layer NN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524000"/>
            <a:ext cx="7199578" cy="4525963"/>
          </a:xfrm>
        </p:spPr>
      </p:pic>
    </p:spTree>
    <p:extLst>
      <p:ext uri="{BB962C8B-B14F-4D97-AF65-F5344CB8AC3E}">
        <p14:creationId xmlns:p14="http://schemas.microsoft.com/office/powerpoint/2010/main" val="3269914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10000"/>
              </a:bodyPr>
              <a:lstStyle/>
              <a:p>
                <a:r>
                  <a:rPr lang="en-US" dirty="0" smtClean="0"/>
                  <a:t>Before I talk about this article, I would like to give a quick introduction to Neural Networks:</a:t>
                </a:r>
              </a:p>
              <a:p>
                <a:r>
                  <a:rPr lang="en-US" dirty="0" smtClean="0"/>
                  <a:t>If we consider the linear regression model: </a:t>
                </a:r>
              </a:p>
              <a:p>
                <a:pPr marL="0" indent="0">
                  <a:buNone/>
                </a:pPr>
                <a:r>
                  <a:rPr lang="en-US" dirty="0" smtClean="0"/>
                  <a:t>                               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dirty="0" smtClean="0">
                            <a:latin typeface="Cambria Math" panose="02040503050406030204" pitchFamily="18" charset="0"/>
                          </a:rPr>
                          <m:t>𝐱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= 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dirty="0" smtClean="0">
                            <a:latin typeface="Cambria Math" panose="02040503050406030204" pitchFamily="18" charset="0"/>
                          </a:rPr>
                          <m:t>𝐱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r>
                      <a:rPr lang="en-US" i="1" dirty="0" smtClean="0">
                        <a:latin typeface="Cambria Math" panose="02040503050406030204" pitchFamily="18" charset="0"/>
                      </a:rPr>
                      <m:t>+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the functions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 for </a:t>
                </a:r>
                <a:r>
                  <a:rPr lang="en-US" i="1" dirty="0" err="1" smtClean="0"/>
                  <a:t>i</a:t>
                </a:r>
                <a:r>
                  <a:rPr lang="en-US" i="1" dirty="0" smtClean="0"/>
                  <a:t> = 1, …, d </a:t>
                </a:r>
              </a:p>
              <a:p>
                <a:pPr marL="0" indent="0">
                  <a:buNone/>
                </a:pPr>
                <a:r>
                  <a:rPr lang="en-US" i="1" dirty="0"/>
                  <a:t> </a:t>
                </a:r>
                <a:r>
                  <a:rPr lang="en-US" i="1" dirty="0" smtClean="0"/>
                  <a:t>      </a:t>
                </a:r>
                <a:r>
                  <a:rPr lang="en-US" dirty="0" smtClean="0"/>
                  <a:t>in the expression: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  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                                   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dirty="0" smtClean="0">
                            <a:latin typeface="Cambria Math" panose="02040503050406030204" pitchFamily="18" charset="0"/>
                          </a:rPr>
                          <m:t>𝐱</m:t>
                        </m:r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 smtClean="0"/>
                  <a:t>,…,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𝜑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𝒅</m:t>
                            </m:r>
                          </m:sub>
                        </m:sSub>
                      </m:e>
                    </m:d>
                    <m:r>
                      <a:rPr lang="en-US" b="0" i="0" dirty="0" smtClean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are called </a:t>
                </a:r>
                <a:r>
                  <a:rPr lang="en-US" i="1" dirty="0" smtClean="0"/>
                  <a:t>basis functions</a:t>
                </a:r>
              </a:p>
              <a:p>
                <a:pPr marL="0" indent="0">
                  <a:buNone/>
                </a:pPr>
                <a:endParaRPr lang="en-US" i="1" dirty="0" smtClean="0"/>
              </a:p>
              <a:p>
                <a:pPr marL="0" indent="0">
                  <a:buNone/>
                </a:pPr>
                <a:endParaRPr lang="en-US" sz="1500" i="1" dirty="0" smtClean="0"/>
              </a:p>
              <a:p>
                <a:pPr marL="0" indent="0">
                  <a:buNone/>
                </a:pPr>
                <a:r>
                  <a:rPr lang="en-US" sz="1600" i="1" dirty="0" smtClean="0"/>
                  <a:t>Source: DS-640: Neural Networks and Support Vector Machines - Robert Finn – Dec. 1, 2016</a:t>
                </a:r>
              </a:p>
              <a:p>
                <a:pPr marL="0" indent="0">
                  <a:buNone/>
                </a:pPr>
                <a:endParaRPr lang="en-US" i="1" dirty="0" smtClean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1185" t="-20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777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Instead of linear regression, let’s allow the functions of the independent variables, or basis functions, to be adaptive.</a:t>
            </a:r>
          </a:p>
          <a:p>
            <a:r>
              <a:rPr lang="en-US" dirty="0" smtClean="0"/>
              <a:t>Meaning that we use parametric forms for the basis functions in which the parameter values are adapted during training. </a:t>
            </a:r>
          </a:p>
          <a:p>
            <a:r>
              <a:rPr lang="en-US" dirty="0" smtClean="0"/>
              <a:t>A very successful model of this type is </a:t>
            </a:r>
            <a:r>
              <a:rPr lang="en-US" i="1" dirty="0" smtClean="0"/>
              <a:t>the feed-forward neural network</a:t>
            </a:r>
            <a:r>
              <a:rPr lang="en-US" dirty="0" smtClean="0"/>
              <a:t>, also known as the multilayer perceptron, which is based on the </a:t>
            </a:r>
            <a:r>
              <a:rPr lang="en-US" i="1" dirty="0" smtClean="0"/>
              <a:t>perceptron algorithm.</a:t>
            </a:r>
          </a:p>
          <a:p>
            <a:endParaRPr lang="en-US" i="1" dirty="0"/>
          </a:p>
          <a:p>
            <a:pPr marL="0" indent="0">
              <a:buNone/>
            </a:pPr>
            <a:endParaRPr lang="en-US" sz="1600" i="1" dirty="0" smtClean="0"/>
          </a:p>
          <a:p>
            <a:pPr marL="0" indent="0">
              <a:buNone/>
            </a:pPr>
            <a:r>
              <a:rPr lang="en-US" sz="1600" i="1" dirty="0" smtClean="0"/>
              <a:t>Source: DS-640: Neural Networks and Support Vector Machines - Robert Finn – Dec. 1, 2016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46518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77500" lnSpcReduction="20000"/>
              </a:bodyPr>
              <a:lstStyle/>
              <a:p>
                <a:r>
                  <a:rPr lang="en-US" dirty="0" smtClean="0"/>
                  <a:t>It is similar to the linear model but, with a step activation function:  </a:t>
                </a:r>
                <a14:m>
                  <m:oMath xmlns:m="http://schemas.openxmlformats.org/officeDocument/2006/math">
                    <m:r>
                      <a:rPr lang="en-US" b="0" i="0" dirty="0" smtClean="0">
                        <a:latin typeface="Cambria Math"/>
                      </a:rPr>
                      <m:t>                     </m:t>
                    </m:r>
                  </m:oMath>
                </a14:m>
                <a:endParaRPr lang="en-US" b="0" i="0" dirty="0" smtClean="0">
                  <a:latin typeface="Cambria Math"/>
                </a:endParaRPr>
              </a:p>
              <a:p>
                <a:pPr marL="0" indent="0">
                  <a:buNone/>
                </a:pPr>
                <a:r>
                  <a:rPr lang="en-US" dirty="0" smtClean="0"/>
                  <a:t>                    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/>
                      </a:rPr>
                      <m:t>𝑦</m:t>
                    </m:r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0" dirty="0" smtClean="0">
                            <a:latin typeface="Cambria Math"/>
                          </a:rPr>
                          <m:t>𝐱</m:t>
                        </m:r>
                        <m:r>
                          <a:rPr lang="en-US" i="1" dirty="0" smtClean="0">
                            <a:latin typeface="Cambria Math"/>
                          </a:rPr>
                          <m:t> </m:t>
                        </m:r>
                      </m:e>
                    </m:d>
                    <m:r>
                      <a:rPr lang="en-US" i="1" dirty="0" smtClean="0">
                        <a:latin typeface="Cambria Math"/>
                      </a:rPr>
                      <m:t>=</m:t>
                    </m:r>
                    <m:r>
                      <a:rPr lang="en-US" b="0" i="1" dirty="0" smtClean="0">
                        <a:latin typeface="Cambria Math"/>
                      </a:rPr>
                      <m:t>𝑓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dirty="0" smtClean="0">
                                <a:latin typeface="Cambria Math"/>
                              </a:rPr>
                              <m:t>𝑤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/>
                              </a:rPr>
                              <m:t>𝑇</m:t>
                            </m:r>
                          </m:sup>
                        </m:sSup>
                        <m:r>
                          <a:rPr lang="en-US" i="1" dirty="0" smtClean="0">
                            <a:latin typeface="Cambria Math"/>
                          </a:rPr>
                          <m:t>𝜑</m:t>
                        </m:r>
                        <m:d>
                          <m:dPr>
                            <m:ctrlPr>
                              <a:rPr lang="en-US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1" i="0" dirty="0" smtClean="0">
                                <a:latin typeface="Cambria Math"/>
                              </a:rPr>
                              <m:t>𝐱</m:t>
                            </m:r>
                            <m:r>
                              <a:rPr lang="en-US" i="1" dirty="0" smtClean="0">
                                <a:latin typeface="Cambria Math"/>
                              </a:rPr>
                              <m:t> </m:t>
                            </m:r>
                          </m:e>
                        </m:d>
                      </m:e>
                    </m:d>
                    <m:r>
                      <a:rPr lang="en-US" b="0" i="1" dirty="0" smtClean="0">
                        <a:latin typeface="Cambria Math"/>
                      </a:rPr>
                      <m:t>, </m:t>
                    </m:r>
                  </m:oMath>
                </a14:m>
                <a:r>
                  <a:rPr lang="en-US" dirty="0" smtClean="0"/>
                  <a:t>where</a:t>
                </a:r>
              </a:p>
              <a:p>
                <a:pPr marL="0" indent="0">
                  <a:buNone/>
                </a:pPr>
                <a:r>
                  <a:rPr lang="en-US" i="1" dirty="0" smtClean="0"/>
                  <a:t>                                                   f(a) =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+1</m:t>
                            </m:r>
                            <m:r>
                              <m:rPr>
                                <m:nor/>
                              </m:rPr>
                              <a:rPr lang="en-US" b="0" i="1" smtClean="0">
                                <a:latin typeface="Cambria Math"/>
                              </a:rPr>
                              <m:t>  </m:t>
                            </m:r>
                            <m:r>
                              <m:rPr>
                                <m:nor/>
                              </m:rPr>
                              <a:rPr lang="en-US" i="1" dirty="0" smtClean="0"/>
                              <m:t>a</m:t>
                            </m:r>
                            <m:r>
                              <m:rPr>
                                <m:nor/>
                              </m:rPr>
                              <a:rPr lang="en-US" i="1" dirty="0" smtClean="0"/>
                              <m:t> ≥ 0</m:t>
                            </m:r>
                          </m:e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−1</m:t>
                            </m:r>
                            <m:r>
                              <m:rPr>
                                <m:nor/>
                              </m:rPr>
                              <a:rPr lang="en-US" b="0" i="1" smtClean="0">
                                <a:latin typeface="Cambria Math"/>
                              </a:rPr>
                              <m:t>  </m:t>
                            </m:r>
                            <m:r>
                              <m:rPr>
                                <m:nor/>
                              </m:rPr>
                              <a:rPr lang="en-US" i="1" dirty="0" smtClean="0"/>
                              <m:t>a</m:t>
                            </m:r>
                            <m:r>
                              <m:rPr>
                                <m:nor/>
                              </m:rPr>
                              <a:rPr lang="en-US" i="1" dirty="0" smtClean="0"/>
                              <m:t> ≤ 0 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i="1" dirty="0" smtClean="0"/>
                  <a:t>        </a:t>
                </a:r>
              </a:p>
              <a:p>
                <a:r>
                  <a:rPr lang="en-US" dirty="0" smtClean="0"/>
                  <a:t>But it trains using the perceptron criterion</a:t>
                </a:r>
              </a:p>
              <a:p>
                <a:r>
                  <a:rPr lang="en-US" dirty="0" smtClean="0"/>
                  <a:t>It also uses a stochastic gradient descent</a:t>
                </a:r>
              </a:p>
              <a:p>
                <a:endParaRPr lang="en-US" dirty="0"/>
              </a:p>
              <a:p>
                <a:endParaRPr lang="en-US" sz="1800" i="1" dirty="0" smtClean="0"/>
              </a:p>
              <a:p>
                <a:endParaRPr lang="en-US" sz="1800" i="1" dirty="0" smtClean="0"/>
              </a:p>
              <a:p>
                <a:endParaRPr lang="en-US" sz="1800" i="1" dirty="0"/>
              </a:p>
              <a:p>
                <a:pPr marL="0" indent="0">
                  <a:buNone/>
                </a:pPr>
                <a:r>
                  <a:rPr lang="en-US" sz="1800" i="1" dirty="0" smtClean="0"/>
                  <a:t>Source: DS-640: Neural Networks and Support Vector Machines - Robert Finn – Dec. 1, 2016</a:t>
                </a:r>
              </a:p>
              <a:p>
                <a:pPr marL="0" indent="0">
                  <a:buNone/>
                </a:pPr>
                <a:r>
                  <a:rPr lang="en-US" dirty="0" smtClean="0"/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37" t="-25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098190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i="1" dirty="0" smtClean="0"/>
              <a:t>Perceptron convergence theorem: If there exists an exact solution, i.e. if the training set is indeed linearly separable, then the Perceptron Algorithm will find a solution in finite number of steps.</a:t>
            </a:r>
          </a:p>
          <a:p>
            <a:endParaRPr lang="en-US" i="1" dirty="0"/>
          </a:p>
          <a:p>
            <a:endParaRPr lang="en-US" i="1" dirty="0" smtClean="0"/>
          </a:p>
          <a:p>
            <a:endParaRPr lang="en-US" i="1" dirty="0"/>
          </a:p>
          <a:p>
            <a:pPr marL="0" indent="0">
              <a:buNone/>
            </a:pPr>
            <a:endParaRPr lang="en-US" sz="1400" i="1" dirty="0" smtClean="0"/>
          </a:p>
          <a:p>
            <a:pPr marL="0" indent="0">
              <a:buNone/>
            </a:pPr>
            <a:endParaRPr lang="en-US" sz="1400" i="1" dirty="0"/>
          </a:p>
          <a:p>
            <a:pPr marL="0" indent="0">
              <a:buNone/>
            </a:pPr>
            <a:endParaRPr lang="en-US" sz="1400" i="1" dirty="0" smtClean="0"/>
          </a:p>
          <a:p>
            <a:pPr marL="0" indent="0">
              <a:buNone/>
            </a:pPr>
            <a:r>
              <a:rPr lang="en-US" sz="1400" i="1" dirty="0" smtClean="0"/>
              <a:t>Source: DS-640: Neural Networks and Support Vector Machines - Robert Finn – Dec. 1, 2016</a:t>
            </a:r>
          </a:p>
          <a:p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268594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For many applications, neural networks can be significantly more compact and faster to evaluate than a support vector machine.  </a:t>
            </a:r>
          </a:p>
          <a:p>
            <a:r>
              <a:rPr lang="en-US" dirty="0" smtClean="0"/>
              <a:t>But at a certain price: the likelihood function, which forms the basis for network training, is no longer a convex function of the model parameters. </a:t>
            </a:r>
          </a:p>
          <a:p>
            <a:r>
              <a:rPr lang="en-US" dirty="0" smtClean="0"/>
              <a:t>In practice, however, it is often worth investing substantial computational resources during the training phase in order to obtain a compact model that is fast at processing new data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800" i="1" dirty="0" smtClean="0"/>
              <a:t>Source: DS-640: Neural Networks and Support Vector Machines - Robert Finn – Dec. 1, 2016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2083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55000" lnSpcReduction="20000"/>
              </a:bodyPr>
              <a:lstStyle/>
              <a:p>
                <a:r>
                  <a:rPr lang="en-US" dirty="0" smtClean="0"/>
                  <a:t>Linear models for regression and classification are based on linear combinations of fixed nonlinear basis functions of the form of: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               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                                </a:t>
                </a:r>
                <a:r>
                  <a:rPr lang="en-US" i="1" dirty="0" smtClean="0"/>
                  <a:t>y</a:t>
                </a:r>
                <a:r>
                  <a:rPr lang="en-US" dirty="0" smtClean="0"/>
                  <a:t>(</a:t>
                </a:r>
                <a:r>
                  <a:rPr lang="en-US" b="1" dirty="0"/>
                  <a:t>X</a:t>
                </a:r>
                <a:r>
                  <a:rPr lang="en-US" dirty="0" smtClean="0"/>
                  <a:t> ,</a:t>
                </a:r>
                <a:r>
                  <a:rPr lang="en-US" b="1" dirty="0" smtClean="0"/>
                  <a:t>W</a:t>
                </a:r>
                <a:r>
                  <a:rPr lang="en-US" dirty="0" smtClean="0"/>
                  <a:t>) = </a:t>
                </a:r>
                <a:r>
                  <a:rPr lang="en-US" i="1" dirty="0" smtClean="0"/>
                  <a:t>f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nary>
                          <m:naryPr>
                            <m:chr m:val="∑"/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/>
                              </a:rPr>
                              <m:t>𝑗</m:t>
                            </m:r>
                            <m:r>
                              <a:rPr lang="en-US" b="0" i="1" smtClean="0">
                                <a:latin typeface="Cambria Math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𝑀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1" i="1" dirty="0" smtClean="0">
                                    <a:latin typeface="Cambria Math"/>
                                  </a:rPr>
                                  <m:t>𝑾</m:t>
                                </m:r>
                              </m:e>
                              <m:sub>
                                <m:r>
                                  <a:rPr lang="en-US" b="1" i="1" dirty="0" smtClean="0">
                                    <a:latin typeface="Cambria Math"/>
                                  </a:rPr>
                                  <m:t>𝒋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dirty="0" smtClean="0">
                                    <a:latin typeface="Cambria Math"/>
                                  </a:rPr>
                                  <m:t>𝜑</m:t>
                                </m:r>
                              </m:e>
                              <m:sub>
                                <m:r>
                                  <a:rPr lang="en-US" b="0" i="1" dirty="0" smtClean="0">
                                    <a:latin typeface="Cambria Math"/>
                                  </a:rPr>
                                  <m:t>𝑗</m:t>
                                </m:r>
                              </m:sub>
                            </m:sSub>
                            <m:d>
                              <m:dPr>
                                <m:ctrlPr>
                                  <a:rPr lang="en-US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b="1" i="0" dirty="0" smtClean="0">
                                    <a:latin typeface="Cambria Math"/>
                                  </a:rPr>
                                  <m:t>𝐗</m:t>
                                </m:r>
                                <m:r>
                                  <a:rPr lang="en-US" i="1" dirty="0" smtClean="0">
                                    <a:latin typeface="Cambria Math"/>
                                  </a:rPr>
                                  <m:t> </m:t>
                                </m:r>
                              </m:e>
                            </m:d>
                          </m:e>
                        </m:nary>
                      </m:e>
                    </m:d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</a:t>
                </a:r>
              </a:p>
              <a:p>
                <a:r>
                  <a:rPr lang="en-US" dirty="0" smtClean="0"/>
                  <a:t>Here </a:t>
                </a:r>
                <a:r>
                  <a:rPr lang="en-US" i="1" dirty="0" smtClean="0"/>
                  <a:t>f</a:t>
                </a:r>
                <a:r>
                  <a:rPr lang="en-US" dirty="0" smtClean="0"/>
                  <a:t> is a nonlinear activation function in the case of classification and is the identity in the case of regression. </a:t>
                </a:r>
              </a:p>
              <a:p>
                <a:r>
                  <a:rPr lang="en-US" dirty="0" smtClean="0"/>
                  <a:t>We extend this model by making the basis functions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 smtClean="0">
                            <a:latin typeface="Cambria Math"/>
                          </a:rPr>
                          <m:t>𝜑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𝑗</m:t>
                        </m:r>
                      </m:sub>
                    </m:sSub>
                    <m:d>
                      <m:d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 dirty="0" smtClean="0">
                            <a:latin typeface="Cambria Math"/>
                          </a:rPr>
                          <m:t>𝑿</m:t>
                        </m:r>
                        <m:r>
                          <a:rPr lang="en-US" i="1" dirty="0" smtClean="0">
                            <a:latin typeface="Cambria Math"/>
                          </a:rPr>
                          <m:t> </m:t>
                        </m:r>
                      </m:e>
                    </m:d>
                  </m:oMath>
                </a14:m>
                <a:r>
                  <a:rPr lang="en-US" dirty="0" smtClean="0"/>
                  <a:t> depend on parameters and then to allow these parameters to be adjusted, along with the coefficients 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dirty="0" smtClean="0">
                            <a:latin typeface="Cambria Math"/>
                          </a:rPr>
                          <m:t>𝑾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}, during training. </a:t>
                </a:r>
              </a:p>
              <a:p>
                <a:r>
                  <a:rPr lang="en-US" dirty="0" smtClean="0"/>
                  <a:t>Hence, the basic neural network model can be described a series of functional transformations.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sz="2500" i="1" dirty="0" smtClean="0"/>
                  <a:t>Source: DS-640: Neural Networks and Support Vector Machines - Robert Finn – Dec. 1, 2016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l="-444" t="-1752" r="-103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52961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Neural networks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55000" lnSpcReduction="20000"/>
              </a:bodyPr>
              <a:lstStyle/>
              <a:p>
                <a:r>
                  <a:rPr lang="en-US" dirty="0" smtClean="0"/>
                  <a:t>First we construct </a:t>
                </a:r>
                <a:r>
                  <a:rPr lang="en-US" i="1" dirty="0" smtClean="0"/>
                  <a:t>M</a:t>
                </a:r>
                <a:r>
                  <a:rPr lang="en-US" dirty="0" smtClean="0"/>
                  <a:t> linear combinations of the input variables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1 </m:t>
                        </m:r>
                      </m:sub>
                    </m:sSub>
                    <m:r>
                      <a:rPr lang="en-US" b="0" i="1" dirty="0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2 , </m:t>
                        </m:r>
                      </m:sub>
                    </m:sSub>
                  </m:oMath>
                </a14:m>
                <a:r>
                  <a:rPr lang="en-US" dirty="0" smtClean="0"/>
                  <a:t>…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𝐷</m:t>
                        </m:r>
                        <m:r>
                          <a:rPr lang="en-US" b="0" i="1" dirty="0" smtClean="0">
                            <a:latin typeface="Cambria Math"/>
                          </a:rPr>
                          <m:t> </m:t>
                        </m:r>
                      </m:sub>
                    </m:sSub>
                    <m:r>
                      <a:rPr lang="en-US" b="0" i="0" dirty="0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in the form of: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pPr marL="0" indent="0">
                  <a:buNone/>
                </a:pPr>
                <a:r>
                  <a:rPr lang="en-US" dirty="0" smtClean="0"/>
                  <a:t>        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 =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/>
                          </a:rPr>
                          <m:t>𝑖</m:t>
                        </m:r>
                        <m:r>
                          <a:rPr lang="en-US" b="0" i="1" smtClean="0">
                            <a:latin typeface="Cambria Math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/>
                          </a:rPr>
                          <m:t>𝐷</m:t>
                        </m:r>
                      </m:sup>
                      <m:e>
                        <m:sSubSup>
                          <m:sSubSup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US" b="0" i="1" smtClean="0">
                                <a:latin typeface="Cambria Math"/>
                              </a:rPr>
                              <m:t>𝑊𝑗𝑖</m:t>
                            </m:r>
                          </m:e>
                          <m:sub/>
                          <m:sup>
                            <m:r>
                              <a:rPr lang="en-US" b="0" i="1" smtClean="0">
                                <a:latin typeface="Cambria Math"/>
                              </a:rPr>
                              <m:t>(1)</m:t>
                            </m:r>
                          </m:sup>
                        </m:sSubSup>
                      </m:e>
                    </m:nary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/>
                          </a:rPr>
                          <m:t>𝑥</m:t>
                        </m:r>
                      </m:e>
                      <m:sub>
                        <m:r>
                          <a:rPr lang="en-US" b="0" i="1" dirty="0" smtClean="0">
                            <a:latin typeface="Cambria Math"/>
                          </a:rPr>
                          <m:t>𝑖</m:t>
                        </m:r>
                        <m:r>
                          <a:rPr lang="en-US" b="0" i="1" dirty="0" smtClean="0">
                            <a:latin typeface="Cambria Math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dirty="0" smtClean="0"/>
                  <a:t>+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/>
                          </a:rPr>
                          <m:t>𝑊𝑗</m:t>
                        </m:r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e>
                      <m:sub/>
                      <m:sup>
                        <m:r>
                          <a:rPr lang="en-US" b="0" i="1" smtClean="0">
                            <a:latin typeface="Cambria Math"/>
                          </a:rPr>
                          <m:t>(1)</m:t>
                        </m:r>
                      </m:sup>
                    </m:sSubSup>
                  </m:oMath>
                </a14:m>
                <a:endParaRPr lang="en-US" dirty="0" smtClean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 smtClean="0"/>
                  <a:t>      where </a:t>
                </a:r>
                <a:r>
                  <a:rPr lang="en-US" i="1" dirty="0" smtClean="0"/>
                  <a:t>j = 1, . . . , M </a:t>
                </a:r>
                <a:r>
                  <a:rPr lang="en-US" dirty="0" smtClean="0"/>
                  <a:t>and (1) indicates that the     </a:t>
                </a:r>
              </a:p>
              <a:p>
                <a:pPr marL="0" indent="0">
                  <a:buNone/>
                </a:pPr>
                <a:r>
                  <a:rPr lang="en-US" dirty="0"/>
                  <a:t> </a:t>
                </a:r>
                <a:r>
                  <a:rPr lang="en-US" dirty="0" smtClean="0"/>
                  <a:t>     corresponding parameters are in the first layer of the network. </a:t>
                </a:r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dirty="0"/>
                  <a:t>T</a:t>
                </a:r>
                <a:r>
                  <a:rPr lang="en-US" dirty="0" smtClean="0"/>
                  <a:t>he parameters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/>
                          </a:rPr>
                          <m:t>𝑊𝑗𝑖</m:t>
                        </m:r>
                      </m:e>
                      <m:sub/>
                      <m:sup>
                        <m:r>
                          <a:rPr lang="en-US" b="0" i="1" smtClean="0">
                            <a:latin typeface="Cambria Math"/>
                          </a:rPr>
                          <m:t>(1)</m:t>
                        </m:r>
                      </m:sup>
                    </m:sSubSup>
                  </m:oMath>
                </a14:m>
                <a:r>
                  <a:rPr lang="en-US" dirty="0" smtClean="0"/>
                  <a:t> are referred to as</a:t>
                </a:r>
                <a:r>
                  <a:rPr lang="en-US" i="1" dirty="0" smtClean="0"/>
                  <a:t> weights</a:t>
                </a:r>
                <a:r>
                  <a:rPr lang="en-US" dirty="0" smtClean="0"/>
                  <a:t>, the parameters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/>
                          </a:rPr>
                          <m:t>𝑊𝑗</m:t>
                        </m:r>
                        <m:r>
                          <a:rPr lang="en-US" b="0" i="1" smtClean="0">
                            <a:latin typeface="Cambria Math"/>
                          </a:rPr>
                          <m:t>0</m:t>
                        </m:r>
                      </m:e>
                      <m:sub/>
                      <m:sup>
                        <m:r>
                          <a:rPr lang="en-US" b="0" i="1" smtClean="0">
                            <a:latin typeface="Cambria Math"/>
                          </a:rPr>
                          <m:t>(1)</m:t>
                        </m:r>
                      </m:sup>
                    </m:sSubSup>
                    <m:r>
                      <a:rPr lang="en-US" b="0" i="1" smtClean="0">
                        <a:latin typeface="Cambria Math"/>
                      </a:rPr>
                      <m:t> </m:t>
                    </m:r>
                  </m:oMath>
                </a14:m>
                <a:r>
                  <a:rPr lang="en-US" dirty="0" smtClean="0"/>
                  <a:t> as </a:t>
                </a:r>
                <a:r>
                  <a:rPr lang="en-US" i="1" dirty="0" smtClean="0"/>
                  <a:t>biases</a:t>
                </a:r>
                <a:r>
                  <a:rPr lang="en-US" dirty="0" smtClean="0"/>
                  <a:t>, and the quantities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 are known as</a:t>
                </a:r>
                <a:r>
                  <a:rPr lang="en-US" i="1" dirty="0" smtClean="0"/>
                  <a:t> activations</a:t>
                </a:r>
                <a:r>
                  <a:rPr lang="en-US" dirty="0" smtClean="0"/>
                  <a:t>. </a:t>
                </a:r>
              </a:p>
              <a:p>
                <a:r>
                  <a:rPr lang="en-US" dirty="0" smtClean="0"/>
                  <a:t>Each of them is then transformed using a differentiable, nonlinear activation function </a:t>
                </a:r>
                <a:r>
                  <a:rPr lang="en-US" i="1" dirty="0" smtClean="0"/>
                  <a:t>h</a:t>
                </a:r>
                <a:r>
                  <a:rPr lang="en-US" dirty="0" smtClean="0"/>
                  <a:t> to give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𝑧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  <a:r>
                  <a:rPr lang="en-US" i="1" dirty="0" smtClean="0"/>
                  <a:t>= h</a:t>
                </a:r>
                <a:r>
                  <a:rPr lang="en-US" dirty="0" smtClean="0"/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dirty="0" smtClean="0"/>
                  <a:t>).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r>
                  <a:rPr lang="en-US" sz="2500" i="1" dirty="0" smtClean="0"/>
                  <a:t>Source: DS-640: Neural Networks and Support Vector Machines - Robert Finn – Dec. 1, 2016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444" t="-1752" r="-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3627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903</Words>
  <Application>Microsoft Office PowerPoint</Application>
  <PresentationFormat>On-screen Show (4:3)</PresentationFormat>
  <Paragraphs>147</Paragraphs>
  <Slides>22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Cambria Math</vt:lpstr>
      <vt:lpstr>Office Theme</vt:lpstr>
      <vt:lpstr>DS-670 Assignment 4:</vt:lpstr>
      <vt:lpstr>Article selection</vt:lpstr>
      <vt:lpstr>Introduction to Neural networks</vt:lpstr>
      <vt:lpstr>Introduction to Neural networks</vt:lpstr>
      <vt:lpstr>Introduction to Neural networks</vt:lpstr>
      <vt:lpstr>Introduction to Neural networks</vt:lpstr>
      <vt:lpstr>Introduction to Neural networks</vt:lpstr>
      <vt:lpstr>Introduction to Neural networks</vt:lpstr>
      <vt:lpstr>Introduction to Neural networks</vt:lpstr>
      <vt:lpstr>Introduction to Neural networks</vt:lpstr>
      <vt:lpstr>Introduction to Neural networks</vt:lpstr>
      <vt:lpstr> Single-hidden layer neural networks for forecasting intermittent demand </vt:lpstr>
      <vt:lpstr> Single-hidden layer neural networks for forecasting intermittent demand </vt:lpstr>
      <vt:lpstr> Single-hidden layer neural networks for forecasting intermittent demand </vt:lpstr>
      <vt:lpstr>Single-hidden layer neural networks for forecasting intermittent demand</vt:lpstr>
      <vt:lpstr>My Project</vt:lpstr>
      <vt:lpstr>My Project</vt:lpstr>
      <vt:lpstr>Double-hidden layer NN </vt:lpstr>
      <vt:lpstr>Double-hidden layer NN</vt:lpstr>
      <vt:lpstr>Double-hidden layer NN</vt:lpstr>
      <vt:lpstr>Double-hidden layer NN</vt:lpstr>
      <vt:lpstr>Double-hidden layer NN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DS-670 Assignment 4:</dc:title>
  <dc:creator>Mohamed Mohamar</dc:creator>
  <cp:lastModifiedBy>Mohamar</cp:lastModifiedBy>
  <cp:revision>33</cp:revision>
  <dcterms:created xsi:type="dcterms:W3CDTF">2017-02-13T18:08:26Z</dcterms:created>
  <dcterms:modified xsi:type="dcterms:W3CDTF">2017-02-14T22:38:40Z</dcterms:modified>
</cp:coreProperties>
</file>

<file path=docProps/thumbnail.jpeg>
</file>